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1100" r:id="rId2"/>
    <p:sldId id="1882" r:id="rId3"/>
    <p:sldId id="1337" r:id="rId4"/>
    <p:sldId id="1883" r:id="rId5"/>
    <p:sldId id="1955" r:id="rId6"/>
    <p:sldId id="1956" r:id="rId7"/>
    <p:sldId id="1957" r:id="rId8"/>
    <p:sldId id="1958" r:id="rId9"/>
    <p:sldId id="1959" r:id="rId10"/>
    <p:sldId id="1960" r:id="rId11"/>
    <p:sldId id="1963" r:id="rId12"/>
    <p:sldId id="1966" r:id="rId13"/>
    <p:sldId id="1961" r:id="rId14"/>
    <p:sldId id="1964" r:id="rId15"/>
    <p:sldId id="1965" r:id="rId16"/>
    <p:sldId id="1962" r:id="rId17"/>
    <p:sldId id="1784" r:id="rId18"/>
    <p:sldId id="1783" r:id="rId19"/>
    <p:sldId id="1782" r:id="rId20"/>
    <p:sldId id="952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00CC"/>
    <a:srgbClr val="0066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0" autoAdjust="0"/>
    <p:restoredTop sz="86881" autoAdjust="0"/>
  </p:normalViewPr>
  <p:slideViewPr>
    <p:cSldViewPr snapToGrid="0" snapToObjects="1">
      <p:cViewPr varScale="1">
        <p:scale>
          <a:sx n="97" d="100"/>
          <a:sy n="97" d="100"/>
        </p:scale>
        <p:origin x="2058" y="8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54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25 – Exam Review and 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5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Everything is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CMSC 201, 202, and 341 are heavy on programming, to help you learn the concepts</a:t>
            </a:r>
          </a:p>
          <a:p>
            <a:pPr lvl="1"/>
            <a:r>
              <a:rPr lang="en-US" dirty="0" smtClean="0"/>
              <a:t>Recursion should make more sense after Project 3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Later courses aren’t just more programming</a:t>
            </a:r>
          </a:p>
          <a:p>
            <a:pPr lvl="1"/>
            <a:r>
              <a:rPr lang="en-US" dirty="0" smtClean="0"/>
              <a:t>You’ll learn new ways of applying concepts</a:t>
            </a:r>
          </a:p>
          <a:p>
            <a:pPr lvl="1"/>
            <a:r>
              <a:rPr lang="en-US" dirty="0" smtClean="0"/>
              <a:t>How things work “in the real world”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64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and Useful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433 – Scripting Languages</a:t>
            </a:r>
          </a:p>
          <a:p>
            <a:r>
              <a:rPr lang="en-US" dirty="0" smtClean="0"/>
              <a:t>471 – Artificial Intelligence</a:t>
            </a:r>
          </a:p>
          <a:p>
            <a:r>
              <a:rPr lang="en-US" dirty="0" smtClean="0"/>
              <a:t>443 – Cryptology</a:t>
            </a:r>
          </a:p>
          <a:p>
            <a:r>
              <a:rPr lang="en-US" dirty="0" smtClean="0"/>
              <a:t>435 – Computer Graphics</a:t>
            </a:r>
          </a:p>
          <a:p>
            <a:r>
              <a:rPr lang="en-US" dirty="0" smtClean="0"/>
              <a:t>461 – Databases</a:t>
            </a:r>
            <a:endParaRPr lang="en-US" dirty="0"/>
          </a:p>
          <a:p>
            <a:r>
              <a:rPr lang="en-US" dirty="0" smtClean="0"/>
              <a:t>491 – Special Topics</a:t>
            </a:r>
          </a:p>
          <a:p>
            <a:pPr lvl="1"/>
            <a:r>
              <a:rPr lang="en-US" dirty="0" smtClean="0"/>
              <a:t>Malware Analysis, Cyber Defense, Social Media Mining, Internet of Things, Data Visualization,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78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Math/Physics Majors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get your friends to take this class early</a:t>
            </a:r>
          </a:p>
          <a:p>
            <a:endParaRPr lang="en-US" dirty="0" smtClean="0"/>
          </a:p>
          <a:p>
            <a:r>
              <a:rPr lang="en-US" dirty="0" smtClean="0"/>
              <a:t>A minor in CMSC is only 23 credits, but it takes at least four semesters to complete</a:t>
            </a:r>
          </a:p>
          <a:p>
            <a:r>
              <a:rPr lang="en-US" dirty="0" smtClean="0"/>
              <a:t>So many students take the class as a senior, and don’t have time to add the CMSC minor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4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Non-CS Majors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CMSC 201 Computer Science </a:t>
            </a:r>
            <a:r>
              <a:rPr lang="en-US" sz="2400" b="1" dirty="0" smtClean="0"/>
              <a:t>I for </a:t>
            </a:r>
            <a:r>
              <a:rPr lang="en-US" sz="2400" b="1" dirty="0"/>
              <a:t>Non-CS </a:t>
            </a:r>
            <a:r>
              <a:rPr lang="en-US" sz="2400" b="1" dirty="0" smtClean="0"/>
              <a:t>Disciplines</a:t>
            </a:r>
          </a:p>
          <a:p>
            <a:pPr marL="285750" indent="-285750"/>
            <a:endParaRPr lang="en-US" sz="1800" u="sng" dirty="0" smtClean="0"/>
          </a:p>
          <a:p>
            <a:pPr marL="285750" indent="-285750"/>
            <a:r>
              <a:rPr lang="en-US" sz="2000" u="sng" dirty="0" smtClean="0"/>
              <a:t>Special </a:t>
            </a:r>
            <a:r>
              <a:rPr lang="en-US" sz="2000" u="sng" dirty="0"/>
              <a:t>section of CMSC 201 Computer Science I</a:t>
            </a:r>
            <a:r>
              <a:rPr lang="en-US" sz="2000" dirty="0"/>
              <a:t> with an emphasis on programming projects applicable to the social and biological sciences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*</a:t>
            </a:r>
            <a:r>
              <a:rPr lang="en-US" sz="2000" dirty="0"/>
              <a:t>and other majors*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Examples: statistical analysis, working with large data sets, data visualization</a:t>
            </a:r>
          </a:p>
          <a:p>
            <a:pPr marL="285750" indent="-285750"/>
            <a:r>
              <a:rPr lang="en-US" sz="2000" dirty="0"/>
              <a:t>No programming experience necessary, </a:t>
            </a:r>
            <a:r>
              <a:rPr lang="en-US" sz="2000" u="sng" dirty="0"/>
              <a:t>open to all non-CS, non-engineering majors</a:t>
            </a:r>
          </a:p>
          <a:p>
            <a:pPr marL="285750" indent="-285750"/>
            <a:r>
              <a:rPr lang="en-US" sz="2000" dirty="0"/>
              <a:t>Fulfills any major’s requirement for CMSC 201</a:t>
            </a:r>
          </a:p>
          <a:p>
            <a:endParaRPr lang="en-US" sz="2400" dirty="0" smtClean="0"/>
          </a:p>
          <a:p>
            <a:r>
              <a:rPr lang="en-US" sz="2400" dirty="0" smtClean="0"/>
              <a:t>Section 18 – requires permission from Dr. Mitchell</a:t>
            </a:r>
          </a:p>
          <a:p>
            <a:pPr lvl="1"/>
            <a:r>
              <a:rPr lang="en-US" sz="2000" dirty="0"/>
              <a:t>smitchel@umbc.edu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36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2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Want to Go 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5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224685" cy="4517689"/>
          </a:xfrm>
        </p:spPr>
        <p:txBody>
          <a:bodyPr/>
          <a:lstStyle/>
          <a:p>
            <a:r>
              <a:rPr lang="en-US" dirty="0" smtClean="0"/>
              <a:t>You in the near future!</a:t>
            </a:r>
            <a:endParaRPr lang="en-US" dirty="0"/>
          </a:p>
          <a:p>
            <a:pPr lvl="1"/>
            <a:r>
              <a:rPr lang="en-US" dirty="0" smtClean="0"/>
              <a:t>Most of the people we’ve talked </a:t>
            </a:r>
            <a:br>
              <a:rPr lang="en-US" dirty="0" smtClean="0"/>
            </a:br>
            <a:r>
              <a:rPr lang="en-US" dirty="0" smtClean="0"/>
              <a:t>about aren’t anything “special”</a:t>
            </a:r>
          </a:p>
          <a:p>
            <a:pPr lvl="1"/>
            <a:r>
              <a:rPr lang="en-US" dirty="0" smtClean="0"/>
              <a:t>They just put in the hard work on </a:t>
            </a:r>
            <a:br>
              <a:rPr lang="en-US" dirty="0" smtClean="0"/>
            </a:br>
            <a:r>
              <a:rPr lang="en-US" dirty="0" smtClean="0"/>
              <a:t>something they cared </a:t>
            </a:r>
            <a:r>
              <a:rPr lang="en-US" dirty="0"/>
              <a:t>about </a:t>
            </a:r>
            <a:r>
              <a:rPr lang="en-US" dirty="0" smtClean="0"/>
              <a:t>a lot</a:t>
            </a:r>
          </a:p>
          <a:p>
            <a:pPr lvl="1"/>
            <a:r>
              <a:rPr lang="en-US" dirty="0" smtClean="0"/>
              <a:t>A lot of them weren’t even in CS!</a:t>
            </a:r>
          </a:p>
          <a:p>
            <a:pPr lvl="1"/>
            <a:r>
              <a:rPr lang="en-US" dirty="0" smtClean="0"/>
              <a:t>You can achieve great things in </a:t>
            </a:r>
            <a:br>
              <a:rPr lang="en-US" dirty="0" smtClean="0"/>
            </a:br>
            <a:r>
              <a:rPr lang="en-US" dirty="0" smtClean="0"/>
              <a:t>whatever your chosen field is</a:t>
            </a:r>
          </a:p>
          <a:p>
            <a:r>
              <a:rPr lang="en-US" dirty="0" smtClean="0"/>
              <a:t>80% of accomplishing anything is showing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27033" y="2310069"/>
            <a:ext cx="2756420" cy="3481793"/>
            <a:chOff x="807419" y="2227788"/>
            <a:chExt cx="2756420" cy="3481793"/>
          </a:xfrm>
        </p:grpSpPr>
        <p:sp>
          <p:nvSpPr>
            <p:cNvPr id="8" name="Rectangle 7"/>
            <p:cNvSpPr/>
            <p:nvPr/>
          </p:nvSpPr>
          <p:spPr>
            <a:xfrm>
              <a:off x="1073821" y="2562671"/>
              <a:ext cx="2190489" cy="2825405"/>
            </a:xfrm>
            <a:prstGeom prst="rect">
              <a:avLst/>
            </a:prstGeom>
            <a:gradFill flip="none" rotWithShape="1">
              <a:gsLst>
                <a:gs pos="89750">
                  <a:srgbClr val="D3D3D3"/>
                </a:gs>
                <a:gs pos="73000">
                  <a:schemeClr val="bg1"/>
                </a:gs>
                <a:gs pos="53000">
                  <a:schemeClr val="bg1">
                    <a:lumMod val="75000"/>
                  </a:schemeClr>
                </a:gs>
                <a:gs pos="59000">
                  <a:schemeClr val="bg1">
                    <a:lumMod val="85000"/>
                  </a:schemeClr>
                </a:gs>
                <a:gs pos="38000">
                  <a:schemeClr val="bg1"/>
                </a:gs>
                <a:gs pos="19000">
                  <a:srgbClr val="CCCCCC"/>
                </a:gs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620000" scaled="0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419" y="2227788"/>
              <a:ext cx="2756420" cy="34817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9724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 smtClean="0"/>
              <a:t>Survey #3 due on Tuesday, December 12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If completed, will receive an email with responses</a:t>
            </a:r>
          </a:p>
          <a:p>
            <a:endParaRPr lang="en-US" dirty="0" smtClean="0"/>
          </a:p>
          <a:p>
            <a:r>
              <a:rPr lang="en-US" dirty="0" smtClean="0"/>
              <a:t>SEEQs are out now – link in your email/on BB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Final exam is when?</a:t>
            </a:r>
          </a:p>
          <a:p>
            <a:pPr lvl="1"/>
            <a:r>
              <a:rPr lang="en-US" dirty="0" smtClean="0"/>
              <a:t>Friday, December 15th from 6 to 8 PM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65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12155" cy="4517689"/>
          </a:xfrm>
        </p:spPr>
        <p:txBody>
          <a:bodyPr/>
          <a:lstStyle/>
          <a:p>
            <a:r>
              <a:rPr lang="en-US" dirty="0" smtClean="0"/>
              <a:t>Find your room ahead of time!</a:t>
            </a:r>
          </a:p>
          <a:p>
            <a:pPr lvl="3"/>
            <a:endParaRPr lang="en-US" dirty="0"/>
          </a:p>
          <a:p>
            <a:r>
              <a:rPr lang="en-US" sz="2800" b="1" dirty="0"/>
              <a:t>ITE Building 102</a:t>
            </a:r>
            <a:r>
              <a:rPr lang="en-US" sz="2800" dirty="0"/>
              <a:t> - Sections 22, 28, 32</a:t>
            </a:r>
          </a:p>
          <a:p>
            <a:r>
              <a:rPr lang="en-US" sz="2800" b="1" dirty="0"/>
              <a:t>ITE Building 104</a:t>
            </a:r>
            <a:r>
              <a:rPr lang="en-US" sz="2800" dirty="0"/>
              <a:t> - Sections 2, 3, 4, 5, 6</a:t>
            </a:r>
          </a:p>
          <a:p>
            <a:r>
              <a:rPr lang="en-US" sz="2800" b="1" dirty="0" err="1"/>
              <a:t>Meyerhoff</a:t>
            </a:r>
            <a:r>
              <a:rPr lang="en-US" sz="2800" b="1" dirty="0"/>
              <a:t> 030</a:t>
            </a:r>
            <a:r>
              <a:rPr lang="en-US" sz="2800" dirty="0"/>
              <a:t> - Sections 8, 9, 10, 11, 12, 14, 17, 18, 20</a:t>
            </a:r>
          </a:p>
          <a:p>
            <a:r>
              <a:rPr lang="en-US" sz="2800" b="1" dirty="0"/>
              <a:t>Performing Arts 132</a:t>
            </a:r>
            <a:r>
              <a:rPr lang="en-US" sz="2800" dirty="0"/>
              <a:t> - Sections 15, 16, 31</a:t>
            </a:r>
          </a:p>
          <a:p>
            <a:r>
              <a:rPr lang="en-US" sz="2800" b="1" dirty="0"/>
              <a:t>Sherman 003</a:t>
            </a:r>
            <a:r>
              <a:rPr lang="en-US" sz="2800" dirty="0"/>
              <a:t> - Sections 23, 26, 29, 30</a:t>
            </a:r>
          </a:p>
          <a:p>
            <a:r>
              <a:rPr lang="en-US" sz="2800" b="1" dirty="0"/>
              <a:t>Public Policy 105</a:t>
            </a:r>
            <a:r>
              <a:rPr lang="en-US" sz="2800" dirty="0"/>
              <a:t> - Sections 21, 24, 27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38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</a:p>
          <a:p>
            <a:pPr lvl="1"/>
            <a:r>
              <a:rPr lang="en-US" dirty="0" smtClean="0"/>
              <a:t>Big O</a:t>
            </a:r>
          </a:p>
          <a:p>
            <a:pPr lvl="1"/>
            <a:r>
              <a:rPr lang="en-US" dirty="0" smtClean="0"/>
              <a:t>Big </a:t>
            </a:r>
            <a:r>
              <a:rPr lang="el-GR" dirty="0">
                <a:cs typeface="Arial"/>
              </a:rPr>
              <a:t>Ω</a:t>
            </a:r>
            <a:r>
              <a:rPr lang="en-US" dirty="0" smtClean="0"/>
              <a:t> (Omega)</a:t>
            </a:r>
          </a:p>
          <a:p>
            <a:pPr lvl="1"/>
            <a:r>
              <a:rPr lang="en-US" dirty="0" smtClean="0"/>
              <a:t>Big </a:t>
            </a:r>
            <a:r>
              <a:rPr lang="el-GR" dirty="0">
                <a:cs typeface="Arial"/>
              </a:rPr>
              <a:t>Θ</a:t>
            </a:r>
            <a:r>
              <a:rPr lang="en-US" dirty="0" smtClean="0"/>
              <a:t> (Theta)</a:t>
            </a:r>
          </a:p>
          <a:p>
            <a:pPr lvl="1"/>
            <a:r>
              <a:rPr lang="en-US" dirty="0" smtClean="0"/>
              <a:t>Simplification</a:t>
            </a:r>
          </a:p>
          <a:p>
            <a:pPr lvl="3"/>
            <a:endParaRPr lang="en-US" dirty="0"/>
          </a:p>
          <a:p>
            <a:r>
              <a:rPr lang="en-US" dirty="0" smtClean="0"/>
              <a:t>Run “time”</a:t>
            </a:r>
          </a:p>
          <a:p>
            <a:pPr lvl="1"/>
            <a:r>
              <a:rPr lang="en-US" dirty="0" smtClean="0"/>
              <a:t>Think carefully about asymptotic analysis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07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0188" cy="4517689"/>
          </a:xfrm>
        </p:spPr>
        <p:txBody>
          <a:bodyPr/>
          <a:lstStyle/>
          <a:p>
            <a:r>
              <a:rPr lang="en-US" sz="2000" dirty="0" smtClean="0"/>
              <a:t>Oil Painting Frame:</a:t>
            </a:r>
          </a:p>
          <a:p>
            <a:pPr lvl="1"/>
            <a:r>
              <a:rPr lang="en-US" sz="1600" dirty="0"/>
              <a:t>https://commons.wikimedia.org/wiki/File:Oil_paintimg_frame_Wellcome_L0067851.jpg</a:t>
            </a:r>
            <a:endParaRPr lang="en-US" sz="18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discuss important study tips</a:t>
            </a:r>
          </a:p>
          <a:p>
            <a:pPr lvl="1"/>
            <a:r>
              <a:rPr lang="en-US" dirty="0" smtClean="0"/>
              <a:t>Both for 201, and for CMSC courses in general</a:t>
            </a:r>
          </a:p>
          <a:p>
            <a:pPr lvl="3"/>
            <a:endParaRPr lang="en-US" dirty="0"/>
          </a:p>
          <a:p>
            <a:r>
              <a:rPr lang="en-US" dirty="0" smtClean="0"/>
              <a:t>To discuss other CMSC courses</a:t>
            </a:r>
          </a:p>
          <a:p>
            <a:pPr lvl="1"/>
            <a:r>
              <a:rPr lang="en-US" dirty="0" smtClean="0"/>
              <a:t>For CMSC and non-CMSC majors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To give some hints about the exam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87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Tips and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4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Studying for CS is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Memorizing everything is </a:t>
            </a:r>
            <a:r>
              <a:rPr lang="en-US" u="sng" dirty="0" smtClean="0"/>
              <a:t>not</a:t>
            </a:r>
            <a:r>
              <a:rPr lang="en-US" dirty="0" smtClean="0"/>
              <a:t> possible</a:t>
            </a:r>
          </a:p>
          <a:p>
            <a:pPr lvl="1"/>
            <a:r>
              <a:rPr lang="en-US" dirty="0" smtClean="0"/>
              <a:t>All the possible combinations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 smtClean="0"/>
              <a:t> (!?)</a:t>
            </a:r>
          </a:p>
          <a:p>
            <a:pPr lvl="1"/>
            <a:r>
              <a:rPr lang="en-US" dirty="0" smtClean="0"/>
              <a:t>All the possible uses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/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loops (!? !?)</a:t>
            </a:r>
          </a:p>
          <a:p>
            <a:endParaRPr lang="en-US" dirty="0" smtClean="0"/>
          </a:p>
          <a:p>
            <a:r>
              <a:rPr lang="en-US" dirty="0" smtClean="0"/>
              <a:t>Instead, you must understand the concepts</a:t>
            </a:r>
          </a:p>
          <a:p>
            <a:pPr lvl="1"/>
            <a:r>
              <a:rPr lang="en-US" dirty="0" smtClean="0"/>
              <a:t>So that any call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 can be deciphered</a:t>
            </a:r>
          </a:p>
          <a:p>
            <a:pPr lvl="1"/>
            <a:r>
              <a:rPr lang="en-US" dirty="0" smtClean="0"/>
              <a:t>So that any binary number can be converted</a:t>
            </a:r>
          </a:p>
          <a:p>
            <a:pPr lvl="1"/>
            <a:r>
              <a:rPr lang="en-US" dirty="0" smtClean="0"/>
              <a:t>So that many different problems can be solved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20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Memorization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Still need to memorize </a:t>
            </a:r>
            <a:r>
              <a:rPr lang="en-US" u="sng" dirty="0" smtClean="0"/>
              <a:t>some</a:t>
            </a:r>
            <a:r>
              <a:rPr lang="en-US" dirty="0" smtClean="0"/>
              <a:t> things</a:t>
            </a:r>
          </a:p>
          <a:p>
            <a:pPr lvl="1"/>
            <a:r>
              <a:rPr lang="en-US" dirty="0" smtClean="0"/>
              <a:t>Arguments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</a:p>
          <a:p>
            <a:pPr lvl="1"/>
            <a:r>
              <a:rPr lang="en-US" dirty="0" smtClean="0"/>
              <a:t>Syntax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</a:p>
          <a:p>
            <a:pPr lvl="1"/>
            <a:r>
              <a:rPr lang="en-US" dirty="0" smtClean="0"/>
              <a:t>What data types are mutable or immutable</a:t>
            </a:r>
          </a:p>
          <a:p>
            <a:pPr lvl="1"/>
            <a:r>
              <a:rPr lang="en-US" dirty="0" smtClean="0"/>
              <a:t>How different search and sort algorithms work</a:t>
            </a:r>
          </a:p>
          <a:p>
            <a:pPr lvl="1"/>
            <a:r>
              <a:rPr lang="en-US" dirty="0" smtClean="0"/>
              <a:t>“Basic” info (</a:t>
            </a:r>
            <a:r>
              <a:rPr lang="en-US" i="1" dirty="0" smtClean="0"/>
              <a:t>should already know this!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Indexing starts at zero, not one</a:t>
            </a:r>
          </a:p>
          <a:p>
            <a:pPr lvl="2"/>
            <a:r>
              <a:rPr lang="en-US" dirty="0" smtClean="0"/>
              <a:t>Strings use quotation marks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6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Practice, Practice,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memorization won’t work, you need to do something else to understand concepts</a:t>
            </a:r>
          </a:p>
          <a:p>
            <a:pPr lvl="1"/>
            <a:r>
              <a:rPr lang="en-US" dirty="0" smtClean="0"/>
              <a:t>You don’t just want an “A” on the exam, since </a:t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u="sng" dirty="0" smtClean="0"/>
              <a:t>will </a:t>
            </a:r>
            <a:r>
              <a:rPr lang="en-US" b="1" u="sng" dirty="0" smtClean="0"/>
              <a:t>need</a:t>
            </a:r>
            <a:r>
              <a:rPr lang="en-US" dirty="0" smtClean="0"/>
              <a:t> to know this material later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Practice coding different problems</a:t>
            </a:r>
          </a:p>
          <a:p>
            <a:pPr lvl="1"/>
            <a:r>
              <a:rPr lang="en-US" dirty="0" smtClean="0"/>
              <a:t>Code on paper</a:t>
            </a:r>
          </a:p>
          <a:p>
            <a:pPr lvl="1"/>
            <a:r>
              <a:rPr lang="en-US" dirty="0"/>
              <a:t>“Mess around” with how </a:t>
            </a:r>
            <a:r>
              <a:rPr lang="en-US" dirty="0" smtClean="0"/>
              <a:t>things work in Python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6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Redo old </a:t>
            </a:r>
            <a:r>
              <a:rPr lang="en-US" dirty="0" smtClean="0"/>
              <a:t>assignments and </a:t>
            </a:r>
            <a:r>
              <a:rPr lang="en-US" dirty="0"/>
              <a:t>labs</a:t>
            </a:r>
          </a:p>
          <a:p>
            <a:pPr lvl="1"/>
            <a:r>
              <a:rPr lang="en-US" u="sng" dirty="0"/>
              <a:t>Without</a:t>
            </a:r>
            <a:r>
              <a:rPr lang="en-US" dirty="0"/>
              <a:t> looking at your old work </a:t>
            </a:r>
            <a:r>
              <a:rPr lang="en-US" dirty="0" smtClean="0"/>
              <a:t>first</a:t>
            </a:r>
          </a:p>
          <a:p>
            <a:pPr lvl="3"/>
            <a:endParaRPr lang="en-US" sz="1000" dirty="0" smtClean="0"/>
          </a:p>
          <a:p>
            <a:r>
              <a:rPr lang="en-US" dirty="0" smtClean="0"/>
              <a:t>Redo </a:t>
            </a:r>
            <a:r>
              <a:rPr lang="en-US" dirty="0" err="1" smtClean="0"/>
              <a:t>livecoding</a:t>
            </a:r>
            <a:r>
              <a:rPr lang="en-US" dirty="0" smtClean="0"/>
              <a:t> exercises from the slides</a:t>
            </a:r>
          </a:p>
          <a:p>
            <a:pPr lvl="3"/>
            <a:endParaRPr lang="en-US" sz="1000" dirty="0" smtClean="0"/>
          </a:p>
          <a:p>
            <a:r>
              <a:rPr lang="en-US" dirty="0" smtClean="0"/>
              <a:t>Create your own questions</a:t>
            </a:r>
          </a:p>
          <a:p>
            <a:pPr lvl="1"/>
            <a:r>
              <a:rPr lang="en-US" dirty="0" smtClean="0"/>
              <a:t>Will help you predict what the test will be like</a:t>
            </a:r>
          </a:p>
          <a:p>
            <a:pPr lvl="3"/>
            <a:endParaRPr lang="en-US" sz="1000" dirty="0" smtClean="0"/>
          </a:p>
          <a:p>
            <a:r>
              <a:rPr lang="en-US" dirty="0" smtClean="0"/>
              <a:t>Form study groups and trade questions, </a:t>
            </a:r>
            <a:br>
              <a:rPr lang="en-US" dirty="0" smtClean="0"/>
            </a:br>
            <a:r>
              <a:rPr lang="en-US" dirty="0" smtClean="0"/>
              <a:t>or work on the review sheet together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57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46139</TotalTime>
  <Words>617</Words>
  <Application>Microsoft Office PowerPoint</Application>
  <PresentationFormat>On-screen Show (4:3)</PresentationFormat>
  <Paragraphs>140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25 – Exam Review and Prep</vt:lpstr>
      <vt:lpstr>Last Class We Covered</vt:lpstr>
      <vt:lpstr>Any Questions from Last Time?</vt:lpstr>
      <vt:lpstr>Today’s Objectives</vt:lpstr>
      <vt:lpstr>Study Tips and Techniques</vt:lpstr>
      <vt:lpstr>Studying for CS is Different</vt:lpstr>
      <vt:lpstr>Some Memorization</vt:lpstr>
      <vt:lpstr>Practice, Practice, Practice</vt:lpstr>
      <vt:lpstr>Practice Exercises</vt:lpstr>
      <vt:lpstr>Classes</vt:lpstr>
      <vt:lpstr>Not Everything is Programming</vt:lpstr>
      <vt:lpstr>Cool and Useful Courses</vt:lpstr>
      <vt:lpstr>Math/Physics Majors</vt:lpstr>
      <vt:lpstr>Non-CS Majors</vt:lpstr>
      <vt:lpstr>Review</vt:lpstr>
      <vt:lpstr>What Do You Want to Go Over?</vt:lpstr>
      <vt:lpstr>PowerPoint Presentation</vt:lpstr>
      <vt:lpstr>Announcements</vt:lpstr>
      <vt:lpstr>Final Exam Locations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498</cp:revision>
  <dcterms:created xsi:type="dcterms:W3CDTF">2014-05-05T14:25:42Z</dcterms:created>
  <dcterms:modified xsi:type="dcterms:W3CDTF">2017-12-12T06:41:45Z</dcterms:modified>
</cp:coreProperties>
</file>